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8" r:id="rId2"/>
    <p:sldId id="275" r:id="rId3"/>
    <p:sldId id="284" r:id="rId4"/>
    <p:sldId id="276" r:id="rId5"/>
    <p:sldId id="277" r:id="rId6"/>
    <p:sldId id="278" r:id="rId7"/>
    <p:sldId id="279" r:id="rId8"/>
    <p:sldId id="280" r:id="rId9"/>
    <p:sldId id="285" r:id="rId10"/>
    <p:sldId id="287" r:id="rId11"/>
    <p:sldId id="286" r:id="rId12"/>
    <p:sldId id="288" r:id="rId13"/>
    <p:sldId id="28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294" autoAdjust="0"/>
  </p:normalViewPr>
  <p:slideViewPr>
    <p:cSldViewPr snapToGrid="0">
      <p:cViewPr varScale="1">
        <p:scale>
          <a:sx n="111" d="100"/>
          <a:sy n="111" d="100"/>
        </p:scale>
        <p:origin x="594" y="78"/>
      </p:cViewPr>
      <p:guideLst>
        <p:guide orient="horz" pos="2160"/>
        <p:guide pos="3840"/>
      </p:guideLst>
    </p:cSldViewPr>
  </p:slideViewPr>
  <p:notesTextViewPr>
    <p:cViewPr>
      <p:scale>
        <a:sx n="3" d="2"/>
        <a:sy n="3" d="2"/>
      </p:scale>
      <p:origin x="0" y="0"/>
    </p:cViewPr>
  </p:notesTextViewPr>
  <p:notesViewPr>
    <p:cSldViewPr snapToGrid="0">
      <p:cViewPr varScale="1">
        <p:scale>
          <a:sx n="68" d="100"/>
          <a:sy n="68" d="100"/>
        </p:scale>
        <p:origin x="2808"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E08F2E-5F06-4CE2-A139-452A1382A6F0}" type="datetimeFigureOut">
              <a:rPr lang="en-US"/>
              <a:t>11/29/2023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28588A-5C4E-401A-AECC-B6F63A9DE965}" type="slidenum">
              <a:rPr/>
              <a:t>‹#›</a:t>
            </a:fld>
            <a:endParaRPr/>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C5DC6-1594-414D-9341-ABA08739246C}" type="datetimeFigureOut">
              <a:rPr lang="en-US"/>
              <a:t>11/29/2023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42409-6A04-4DC6-AC3A-D3758287A8F2}" type="slidenum">
              <a:rPr/>
              <a:t>‹#›</a:t>
            </a:fld>
            <a:endParaRPr/>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1</a:t>
            </a:fld>
            <a:endParaRPr lang="en-US"/>
          </a:p>
        </p:txBody>
      </p:sp>
    </p:spTree>
    <p:extLst>
      <p:ext uri="{BB962C8B-B14F-4D97-AF65-F5344CB8AC3E}">
        <p14:creationId xmlns:p14="http://schemas.microsoft.com/office/powerpoint/2010/main" val="33008298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8" name="Picture 7" descr="Puffy white clouds in deep blue sky"/>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pic>
        <p:nvPicPr>
          <p:cNvPr id="10" name="Picture 9" descr="Closeup of plant shoo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Picture 10" descr="Waves"/>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C9B55A74-0919-413E-865C-E0E8D1722ED7}" type="datetime1">
              <a:rPr lang="en-US" smtClean="0"/>
              <a:pPr/>
              <a:t>11/29/2023</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7207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190500"/>
            <a:ext cx="7734300" cy="5986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25BFE46A-5893-4F80-829A-F37AF8AAC03B}" type="datetime1">
              <a:rPr lang="en-US" smtClean="0"/>
              <a:pPr/>
              <a:t>11/29/2023</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102101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6DD1B487-36FD-4CED-B07A-1A81FC6540B1}" type="datetime1">
              <a:rPr lang="en-US" smtClean="0"/>
              <a:pPr/>
              <a:t>11/29/2023</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pic>
        <p:nvPicPr>
          <p:cNvPr id="11" name="Picture 10" descr="Closeup of green plant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pic>
        <p:nvPicPr>
          <p:cNvPr id="9" name="Picture 8" descr="Waves"/>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93A66BA0-BF77-43AC-894A-20AD8220B887}" type="datetime1">
              <a:rPr lang="en-US" smtClean="0"/>
              <a:pPr/>
              <a:t>11/29/2023</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09699" y="2434147"/>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434147"/>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Slide Number Placeholder 8"/>
          <p:cNvSpPr>
            <a:spLocks noGrp="1"/>
          </p:cNvSpPr>
          <p:nvPr>
            <p:ph type="sldNum" sz="quarter" idx="12"/>
          </p:nvPr>
        </p:nvSpPr>
        <p:spPr/>
        <p:txBody>
          <a:bodyPr/>
          <a:lstStyle/>
          <a:p>
            <a:fld id="{9CD8D479-8942-46E8-A226-A4E01F7A105C}" type="slidenum">
              <a:rPr/>
              <a:t>‹#›</a:t>
            </a:fld>
            <a:endParaRPr dirty="0"/>
          </a:p>
        </p:txBody>
      </p:sp>
      <p:sp>
        <p:nvSpPr>
          <p:cNvPr id="7" name="Date Placeholder 6"/>
          <p:cNvSpPr>
            <a:spLocks noGrp="1"/>
          </p:cNvSpPr>
          <p:nvPr>
            <p:ph type="dt" sz="half" idx="10"/>
          </p:nvPr>
        </p:nvSpPr>
        <p:spPr/>
        <p:txBody>
          <a:bodyPr/>
          <a:lstStyle/>
          <a:p>
            <a:fld id="{94C81B4D-F060-418E-A958-B2BDC1A258F8}" type="datetime1">
              <a:rPr lang="en-US" smtClean="0"/>
              <a:pPr/>
              <a:t>11/29/2023</a:t>
            </a:fld>
            <a:endParaRPr lang="en-US" dirty="0"/>
          </a:p>
        </p:txBody>
      </p:sp>
      <p:sp>
        <p:nvSpPr>
          <p:cNvPr id="8" name="Footer Placeholder 7"/>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9CD8D479-8942-46E8-A226-A4E01F7A105C}" type="slidenum">
              <a:rPr/>
              <a:t>‹#›</a:t>
            </a:fld>
            <a:endParaRPr/>
          </a:p>
        </p:txBody>
      </p:sp>
      <p:sp>
        <p:nvSpPr>
          <p:cNvPr id="3" name="Date Placeholder 2"/>
          <p:cNvSpPr>
            <a:spLocks noGrp="1"/>
          </p:cNvSpPr>
          <p:nvPr>
            <p:ph type="dt" sz="half" idx="10"/>
          </p:nvPr>
        </p:nvSpPr>
        <p:spPr/>
        <p:txBody>
          <a:bodyPr/>
          <a:lstStyle/>
          <a:p>
            <a:fld id="{9386AC23-C97B-41FB-9B89-C7FE0FB631CA}" type="datetime1">
              <a:rPr lang="en-US" smtClean="0"/>
              <a:pPr/>
              <a:t>11/29/2023</a:t>
            </a:fld>
            <a:endParaRPr lang="en-US" dirty="0"/>
          </a:p>
        </p:txBody>
      </p:sp>
      <p:sp>
        <p:nvSpPr>
          <p:cNvPr id="4" name="Footer Placeholder 3"/>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4658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a:t>‹#›</a:t>
            </a:fld>
            <a:endParaRPr/>
          </a:p>
        </p:txBody>
      </p:sp>
      <p:sp>
        <p:nvSpPr>
          <p:cNvPr id="2" name="Date Placeholder 1"/>
          <p:cNvSpPr>
            <a:spLocks noGrp="1"/>
          </p:cNvSpPr>
          <p:nvPr>
            <p:ph type="dt" sz="half" idx="10"/>
          </p:nvPr>
        </p:nvSpPr>
        <p:spPr/>
        <p:txBody>
          <a:bodyPr/>
          <a:lstStyle/>
          <a:p>
            <a:fld id="{C81B9673-AC7F-4F1F-84E4-F0E5EAAE106D}" type="datetime1">
              <a:rPr lang="en-US" smtClean="0"/>
              <a:pPr/>
              <a:t>11/29/2023</a:t>
            </a:fld>
            <a:endParaRPr lang="en-US" dirty="0"/>
          </a:p>
        </p:txBody>
      </p:sp>
      <p:sp>
        <p:nvSpPr>
          <p:cNvPr id="3" name="Footer Placeholder 2"/>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4" y="919616"/>
            <a:ext cx="4155622" cy="2532888"/>
          </a:xfrm>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6682434" y="3502152"/>
            <a:ext cx="4155622" cy="2479548"/>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BA2A3310-D664-4933-9402-AB5DB0887727}" type="datetime1">
              <a:rPr lang="en-US" smtClean="0"/>
              <a:pPr/>
              <a:t>11/29/2023</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3023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5" y="919616"/>
            <a:ext cx="4155622" cy="2532888"/>
          </a:xfrm>
        </p:spPr>
        <p:txBody>
          <a:bodyPr anchor="b"/>
          <a:lstStyle>
            <a:lvl1pPr>
              <a:defRPr sz="3200"/>
            </a:lvl1pPr>
          </a:lstStyle>
          <a:p>
            <a:r>
              <a:rPr lang="en-US"/>
              <a:t>Click to edit Master title style</a:t>
            </a:r>
            <a:endParaRPr dirty="0"/>
          </a:p>
        </p:txBody>
      </p:sp>
      <p:sp>
        <p:nvSpPr>
          <p:cNvPr id="3" name="Picture Placeholder 2" descr="An empty placeholder to add an image. Click on the placeholder and select the image that you wish to add"/>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682435" y="3502152"/>
            <a:ext cx="4155622" cy="2479547"/>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E1447A63-5E3D-469C-A0D1-119323F4F95E}" type="datetime1">
              <a:rPr lang="en-US" smtClean="0"/>
              <a:pPr/>
              <a:t>11/29/2023</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164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accent1">
                  <a:lumMod val="75000"/>
                </a:scheme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9CD8D479-8942-46E8-A226-A4E01F7A105C}" type="slidenum">
              <a:rPr lang="en-US" smtClean="0"/>
              <a:pPr/>
              <a:t>‹#›</a:t>
            </a:fld>
            <a:endParaRPr lang="en-US" dirty="0"/>
          </a:p>
        </p:txBody>
      </p:sp>
      <p:sp>
        <p:nvSpPr>
          <p:cNvPr id="4" name="Date Placeholder 3"/>
          <p:cNvSpPr>
            <a:spLocks noGrp="1"/>
          </p:cNvSpPr>
          <p:nvPr>
            <p:ph type="dt" sz="half" idx="2"/>
          </p:nvPr>
        </p:nvSpPr>
        <p:spPr>
          <a:xfrm>
            <a:off x="453403" y="6629400"/>
            <a:ext cx="100066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1E56E745-E731-42F7-BC46-83DD513FC98F}" type="datetime1">
              <a:rPr lang="en-US" smtClean="0"/>
              <a:pPr/>
              <a:t>11/29/2023</a:t>
            </a:fld>
            <a:endParaRPr lang="en-US" dirty="0"/>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1100">
                <a:solidFill>
                  <a:schemeClr val="accent1">
                    <a:lumMod val="50000"/>
                  </a:schemeClr>
                </a:solidFill>
              </a:defRPr>
            </a:lvl1pPr>
          </a:lstStyle>
          <a:p>
            <a:r>
              <a:rPr lang="en-US"/>
              <a:t>Add a footer</a:t>
            </a:r>
            <a:endParaRPr lang="en-US" dirty="0"/>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xKxrkht7CpY?feature=oembed"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ed.ted.com/lessons/how-do-solar-panels-work-richard-komp/think?question_number=1"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How Solar PV works</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CD8D479-8942-46E8-A226-A4E01F7A105C}" type="slidenum">
              <a:rPr lang="en-US" smtClean="0"/>
              <a:t>10</a:t>
            </a:fld>
            <a:endParaRPr lang="en-US"/>
          </a:p>
        </p:txBody>
      </p:sp>
      <p:sp>
        <p:nvSpPr>
          <p:cNvPr id="4" name="Date Placeholder 3"/>
          <p:cNvSpPr>
            <a:spLocks noGrp="1"/>
          </p:cNvSpPr>
          <p:nvPr>
            <p:ph type="dt" sz="half" idx="10"/>
          </p:nvPr>
        </p:nvSpPr>
        <p:spPr/>
        <p:txBody>
          <a:bodyPr/>
          <a:lstStyle/>
          <a:p>
            <a:fld id="{9386AC23-C97B-41FB-9B89-C7FE0FB631CA}" type="datetime1">
              <a:rPr lang="en-US" smtClean="0"/>
              <a:pPr/>
              <a:t>11/29/2023</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pic>
        <p:nvPicPr>
          <p:cNvPr id="10" name="Picture 9">
            <a:extLst>
              <a:ext uri="{FF2B5EF4-FFF2-40B4-BE49-F238E27FC236}">
                <a16:creationId xmlns:a16="http://schemas.microsoft.com/office/drawing/2014/main" id="{8DB9AC3E-3317-64DF-AE08-E4CE10EA742B}"/>
              </a:ext>
            </a:extLst>
          </p:cNvPr>
          <p:cNvPicPr>
            <a:picLocks noChangeAspect="1"/>
          </p:cNvPicPr>
          <p:nvPr/>
        </p:nvPicPr>
        <p:blipFill>
          <a:blip r:embed="rId2"/>
          <a:stretch>
            <a:fillRect/>
          </a:stretch>
        </p:blipFill>
        <p:spPr>
          <a:xfrm>
            <a:off x="2299307" y="1583554"/>
            <a:ext cx="7086488" cy="4922350"/>
          </a:xfrm>
          <a:prstGeom prst="rect">
            <a:avLst/>
          </a:prstGeom>
        </p:spPr>
      </p:pic>
      <p:sp>
        <p:nvSpPr>
          <p:cNvPr id="9" name="Title 8">
            <a:extLst>
              <a:ext uri="{FF2B5EF4-FFF2-40B4-BE49-F238E27FC236}">
                <a16:creationId xmlns:a16="http://schemas.microsoft.com/office/drawing/2014/main" id="{004B3EBD-F513-37C0-EB2F-0B455854FE59}"/>
              </a:ext>
            </a:extLst>
          </p:cNvPr>
          <p:cNvSpPr>
            <a:spLocks noGrp="1"/>
          </p:cNvSpPr>
          <p:nvPr>
            <p:ph type="title"/>
          </p:nvPr>
        </p:nvSpPr>
        <p:spPr/>
        <p:txBody>
          <a:bodyPr>
            <a:normAutofit fontScale="90000"/>
          </a:bodyPr>
          <a:lstStyle/>
          <a:p>
            <a:r>
              <a:rPr lang="en-IE" dirty="0"/>
              <a:t>That’s right, the panels should be between east and west, the closer to south the better because that’s the path of the sun</a:t>
            </a:r>
          </a:p>
        </p:txBody>
      </p:sp>
    </p:spTree>
    <p:extLst>
      <p:ext uri="{BB962C8B-B14F-4D97-AF65-F5344CB8AC3E}">
        <p14:creationId xmlns:p14="http://schemas.microsoft.com/office/powerpoint/2010/main" val="250238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CD8D479-8942-46E8-A226-A4E01F7A105C}" type="slidenum">
              <a:rPr lang="en-US" smtClean="0"/>
              <a:t>11</a:t>
            </a:fld>
            <a:endParaRPr lang="en-US"/>
          </a:p>
        </p:txBody>
      </p:sp>
      <p:sp>
        <p:nvSpPr>
          <p:cNvPr id="4" name="Date Placeholder 3"/>
          <p:cNvSpPr>
            <a:spLocks noGrp="1"/>
          </p:cNvSpPr>
          <p:nvPr>
            <p:ph type="dt" sz="half" idx="10"/>
          </p:nvPr>
        </p:nvSpPr>
        <p:spPr/>
        <p:txBody>
          <a:bodyPr/>
          <a:lstStyle/>
          <a:p>
            <a:fld id="{9386AC23-C97B-41FB-9B89-C7FE0FB631CA}" type="datetime1">
              <a:rPr lang="en-US" smtClean="0"/>
              <a:pPr/>
              <a:t>11/29/2023</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7" name="Title 6">
            <a:extLst>
              <a:ext uri="{FF2B5EF4-FFF2-40B4-BE49-F238E27FC236}">
                <a16:creationId xmlns:a16="http://schemas.microsoft.com/office/drawing/2014/main" id="{0D58E1D0-5773-211E-37AC-6E36B024AB78}"/>
              </a:ext>
            </a:extLst>
          </p:cNvPr>
          <p:cNvSpPr>
            <a:spLocks noGrp="1"/>
          </p:cNvSpPr>
          <p:nvPr>
            <p:ph type="title"/>
          </p:nvPr>
        </p:nvSpPr>
        <p:spPr>
          <a:xfrm>
            <a:off x="1454065" y="389869"/>
            <a:ext cx="9371949" cy="1183566"/>
          </a:xfrm>
        </p:spPr>
        <p:txBody>
          <a:bodyPr>
            <a:normAutofit/>
          </a:bodyPr>
          <a:lstStyle/>
          <a:p>
            <a:r>
              <a:rPr lang="en-IE" dirty="0"/>
              <a:t>This roof is facing south-south-east, so it’s a good option</a:t>
            </a:r>
          </a:p>
        </p:txBody>
      </p:sp>
      <p:pic>
        <p:nvPicPr>
          <p:cNvPr id="10" name="Picture 9">
            <a:extLst>
              <a:ext uri="{FF2B5EF4-FFF2-40B4-BE49-F238E27FC236}">
                <a16:creationId xmlns:a16="http://schemas.microsoft.com/office/drawing/2014/main" id="{F0918535-CA64-E95C-2ADA-B11776C7F50F}"/>
              </a:ext>
            </a:extLst>
          </p:cNvPr>
          <p:cNvPicPr>
            <a:picLocks noChangeAspect="1"/>
          </p:cNvPicPr>
          <p:nvPr/>
        </p:nvPicPr>
        <p:blipFill>
          <a:blip r:embed="rId2"/>
          <a:stretch>
            <a:fillRect/>
          </a:stretch>
        </p:blipFill>
        <p:spPr>
          <a:xfrm>
            <a:off x="2726286" y="1714400"/>
            <a:ext cx="8283057" cy="4478120"/>
          </a:xfrm>
          <a:prstGeom prst="rect">
            <a:avLst/>
          </a:prstGeom>
        </p:spPr>
      </p:pic>
    </p:spTree>
    <p:extLst>
      <p:ext uri="{BB962C8B-B14F-4D97-AF65-F5344CB8AC3E}">
        <p14:creationId xmlns:p14="http://schemas.microsoft.com/office/powerpoint/2010/main" val="328727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CD8D479-8942-46E8-A226-A4E01F7A105C}" type="slidenum">
              <a:rPr lang="en-US" smtClean="0"/>
              <a:t>12</a:t>
            </a:fld>
            <a:endParaRPr lang="en-US"/>
          </a:p>
        </p:txBody>
      </p:sp>
      <p:sp>
        <p:nvSpPr>
          <p:cNvPr id="4" name="Date Placeholder 3"/>
          <p:cNvSpPr>
            <a:spLocks noGrp="1"/>
          </p:cNvSpPr>
          <p:nvPr>
            <p:ph type="dt" sz="half" idx="10"/>
          </p:nvPr>
        </p:nvSpPr>
        <p:spPr/>
        <p:txBody>
          <a:bodyPr/>
          <a:lstStyle/>
          <a:p>
            <a:fld id="{9386AC23-C97B-41FB-9B89-C7FE0FB631CA}" type="datetime1">
              <a:rPr lang="en-US" smtClean="0"/>
              <a:pPr/>
              <a:t>11/29/2023</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7" name="Title 6">
            <a:extLst>
              <a:ext uri="{FF2B5EF4-FFF2-40B4-BE49-F238E27FC236}">
                <a16:creationId xmlns:a16="http://schemas.microsoft.com/office/drawing/2014/main" id="{0D58E1D0-5773-211E-37AC-6E36B024AB78}"/>
              </a:ext>
            </a:extLst>
          </p:cNvPr>
          <p:cNvSpPr>
            <a:spLocks noGrp="1"/>
          </p:cNvSpPr>
          <p:nvPr>
            <p:ph type="title"/>
          </p:nvPr>
        </p:nvSpPr>
        <p:spPr>
          <a:xfrm>
            <a:off x="1454065" y="389869"/>
            <a:ext cx="9371949" cy="1183566"/>
          </a:xfrm>
        </p:spPr>
        <p:txBody>
          <a:bodyPr>
            <a:normAutofit/>
          </a:bodyPr>
          <a:lstStyle/>
          <a:p>
            <a:r>
              <a:rPr lang="en-IE" dirty="0"/>
              <a:t>Is there any shading? No, there are no chimneys on the roof or trees in front of it. This roof will work.</a:t>
            </a:r>
          </a:p>
        </p:txBody>
      </p:sp>
      <p:pic>
        <p:nvPicPr>
          <p:cNvPr id="6" name="Picture 5">
            <a:extLst>
              <a:ext uri="{FF2B5EF4-FFF2-40B4-BE49-F238E27FC236}">
                <a16:creationId xmlns:a16="http://schemas.microsoft.com/office/drawing/2014/main" id="{CEF188D4-BBD7-F52A-7711-1ACF9BF0D73E}"/>
              </a:ext>
            </a:extLst>
          </p:cNvPr>
          <p:cNvPicPr>
            <a:picLocks noChangeAspect="1"/>
          </p:cNvPicPr>
          <p:nvPr/>
        </p:nvPicPr>
        <p:blipFill>
          <a:blip r:embed="rId2"/>
          <a:stretch>
            <a:fillRect/>
          </a:stretch>
        </p:blipFill>
        <p:spPr>
          <a:xfrm>
            <a:off x="1637716" y="1808145"/>
            <a:ext cx="6833351" cy="4202173"/>
          </a:xfrm>
          <a:prstGeom prst="rect">
            <a:avLst/>
          </a:prstGeom>
        </p:spPr>
      </p:pic>
    </p:spTree>
    <p:extLst>
      <p:ext uri="{BB962C8B-B14F-4D97-AF65-F5344CB8AC3E}">
        <p14:creationId xmlns:p14="http://schemas.microsoft.com/office/powerpoint/2010/main" val="4083255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D773CCC-A3C8-7A81-DD4B-9305A4174B81}"/>
              </a:ext>
            </a:extLst>
          </p:cNvPr>
          <p:cNvSpPr>
            <a:spLocks noGrp="1"/>
          </p:cNvSpPr>
          <p:nvPr>
            <p:ph type="title"/>
          </p:nvPr>
        </p:nvSpPr>
        <p:spPr>
          <a:xfrm>
            <a:off x="1410026" y="276087"/>
            <a:ext cx="9371949" cy="1183566"/>
          </a:xfrm>
        </p:spPr>
        <p:txBody>
          <a:bodyPr/>
          <a:lstStyle/>
          <a:p>
            <a:r>
              <a:rPr lang="en-US" dirty="0"/>
              <a:t>Challenge!</a:t>
            </a:r>
          </a:p>
        </p:txBody>
      </p:sp>
      <p:sp>
        <p:nvSpPr>
          <p:cNvPr id="14" name="Content Placeholder 2">
            <a:extLst>
              <a:ext uri="{FF2B5EF4-FFF2-40B4-BE49-F238E27FC236}">
                <a16:creationId xmlns:a16="http://schemas.microsoft.com/office/drawing/2014/main" id="{48A0BC26-AE39-478B-E524-997025474C69}"/>
              </a:ext>
            </a:extLst>
          </p:cNvPr>
          <p:cNvSpPr>
            <a:spLocks noGrp="1"/>
          </p:cNvSpPr>
          <p:nvPr>
            <p:ph idx="1"/>
          </p:nvPr>
        </p:nvSpPr>
        <p:spPr>
          <a:xfrm>
            <a:off x="1410027" y="1566001"/>
            <a:ext cx="9371948" cy="4620682"/>
          </a:xfrm>
        </p:spPr>
        <p:txBody>
          <a:bodyPr/>
          <a:lstStyle/>
          <a:p>
            <a:r>
              <a:rPr lang="en-US" dirty="0"/>
              <a:t>Use google earth to pick the best roof on your school for Solar PV.</a:t>
            </a:r>
          </a:p>
          <a:p>
            <a:r>
              <a:rPr lang="en-US" dirty="0"/>
              <a:t>Remember, think about roof space, what direction the roof is facing and whether anything will cast </a:t>
            </a:r>
            <a:r>
              <a:rPr lang="en-US"/>
              <a:t>a shadow </a:t>
            </a:r>
            <a:r>
              <a:rPr lang="en-US" dirty="0"/>
              <a:t>on the roof (i.e. trees)</a:t>
            </a:r>
          </a:p>
        </p:txBody>
      </p:sp>
      <p:sp>
        <p:nvSpPr>
          <p:cNvPr id="5" name="Slide Number Placeholder 4"/>
          <p:cNvSpPr>
            <a:spLocks noGrp="1"/>
          </p:cNvSpPr>
          <p:nvPr>
            <p:ph type="sldNum" sz="quarter" idx="12"/>
          </p:nvPr>
        </p:nvSpPr>
        <p:spPr>
          <a:xfrm>
            <a:off x="0" y="6629400"/>
            <a:ext cx="410402" cy="228600"/>
          </a:xfrm>
        </p:spPr>
        <p:txBody>
          <a:bodyPr anchor="ctr">
            <a:normAutofit/>
          </a:bodyPr>
          <a:lstStyle/>
          <a:p>
            <a:pPr>
              <a:lnSpc>
                <a:spcPct val="90000"/>
              </a:lnSpc>
              <a:spcAft>
                <a:spcPts val="600"/>
              </a:spcAft>
            </a:pPr>
            <a:fld id="{9CD8D479-8942-46E8-A226-A4E01F7A105C}" type="slidenum">
              <a:rPr lang="en-US" sz="1000" smtClean="0"/>
              <a:pPr>
                <a:lnSpc>
                  <a:spcPct val="90000"/>
                </a:lnSpc>
                <a:spcAft>
                  <a:spcPts val="600"/>
                </a:spcAft>
              </a:pPr>
              <a:t>13</a:t>
            </a:fld>
            <a:endParaRPr lang="en-US" sz="1000"/>
          </a:p>
        </p:txBody>
      </p:sp>
      <p:sp>
        <p:nvSpPr>
          <p:cNvPr id="6" name="Date Placeholder 5"/>
          <p:cNvSpPr>
            <a:spLocks noGrp="1"/>
          </p:cNvSpPr>
          <p:nvPr>
            <p:ph type="dt" sz="half" idx="10"/>
          </p:nvPr>
        </p:nvSpPr>
        <p:spPr>
          <a:xfrm>
            <a:off x="453403" y="6629400"/>
            <a:ext cx="1000662" cy="228600"/>
          </a:xfrm>
        </p:spPr>
        <p:txBody>
          <a:bodyPr anchor="ctr">
            <a:normAutofit/>
          </a:bodyPr>
          <a:lstStyle/>
          <a:p>
            <a:pPr>
              <a:lnSpc>
                <a:spcPct val="90000"/>
              </a:lnSpc>
              <a:spcAft>
                <a:spcPts val="600"/>
              </a:spcAft>
            </a:pPr>
            <a:fld id="{E1447A63-5E3D-469C-A0D1-119323F4F95E}" type="datetime1">
              <a:rPr lang="en-US" sz="1000" smtClean="0"/>
              <a:pPr>
                <a:lnSpc>
                  <a:spcPct val="90000"/>
                </a:lnSpc>
                <a:spcAft>
                  <a:spcPts val="600"/>
                </a:spcAft>
              </a:pPr>
              <a:t>11/29/2023</a:t>
            </a:fld>
            <a:endParaRPr lang="en-US" sz="1000"/>
          </a:p>
        </p:txBody>
      </p:sp>
      <p:sp>
        <p:nvSpPr>
          <p:cNvPr id="7" name="Footer Placeholder 6"/>
          <p:cNvSpPr>
            <a:spLocks noGrp="1"/>
          </p:cNvSpPr>
          <p:nvPr>
            <p:ph type="ftr" sz="quarter" idx="11"/>
          </p:nvPr>
        </p:nvSpPr>
        <p:spPr>
          <a:xfrm>
            <a:off x="1637716" y="6629400"/>
            <a:ext cx="9144259" cy="228600"/>
          </a:xfrm>
        </p:spPr>
        <p:txBody>
          <a:bodyPr anchor="ctr">
            <a:normAutofit/>
          </a:bodyPr>
          <a:lstStyle/>
          <a:p>
            <a:pPr>
              <a:lnSpc>
                <a:spcPct val="90000"/>
              </a:lnSpc>
              <a:spcAft>
                <a:spcPts val="600"/>
              </a:spcAft>
            </a:pPr>
            <a:r>
              <a:rPr lang="en-US" sz="1000"/>
              <a:t>Add a footer</a:t>
            </a:r>
          </a:p>
        </p:txBody>
      </p:sp>
    </p:spTree>
    <p:extLst>
      <p:ext uri="{BB962C8B-B14F-4D97-AF65-F5344CB8AC3E}">
        <p14:creationId xmlns:p14="http://schemas.microsoft.com/office/powerpoint/2010/main" val="1445667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Today</a:t>
            </a:r>
            <a:r>
              <a:rPr lang="fr-FR" dirty="0"/>
              <a:t> </a:t>
            </a:r>
            <a:r>
              <a:rPr lang="fr-FR" dirty="0" err="1"/>
              <a:t>we</a:t>
            </a:r>
            <a:r>
              <a:rPr lang="fr-FR" dirty="0"/>
              <a:t> </a:t>
            </a:r>
            <a:r>
              <a:rPr lang="fr-FR" dirty="0" err="1"/>
              <a:t>will</a:t>
            </a:r>
            <a:r>
              <a:rPr lang="fr-FR" dirty="0"/>
              <a:t> </a:t>
            </a:r>
            <a:r>
              <a:rPr lang="fr-FR" dirty="0" err="1"/>
              <a:t>learn</a:t>
            </a:r>
            <a:endParaRPr lang="en-US" dirty="0"/>
          </a:p>
        </p:txBody>
      </p:sp>
      <p:sp>
        <p:nvSpPr>
          <p:cNvPr id="3" name="Content Placeholder 2"/>
          <p:cNvSpPr>
            <a:spLocks noGrp="1"/>
          </p:cNvSpPr>
          <p:nvPr>
            <p:ph idx="1"/>
          </p:nvPr>
        </p:nvSpPr>
        <p:spPr/>
        <p:txBody>
          <a:bodyPr/>
          <a:lstStyle/>
          <a:p>
            <a:r>
              <a:rPr lang="en-US" dirty="0"/>
              <a:t>How solar panels work</a:t>
            </a:r>
          </a:p>
          <a:p>
            <a:r>
              <a:rPr lang="en-US" dirty="0"/>
              <a:t>How to design a solar PV system</a:t>
            </a:r>
          </a:p>
        </p:txBody>
      </p:sp>
      <p:sp>
        <p:nvSpPr>
          <p:cNvPr id="4" name="Slide Number Placeholder 3"/>
          <p:cNvSpPr>
            <a:spLocks noGrp="1"/>
          </p:cNvSpPr>
          <p:nvPr>
            <p:ph type="sldNum" sz="quarter" idx="12"/>
          </p:nvPr>
        </p:nvSpPr>
        <p:spPr/>
        <p:txBody>
          <a:bodyPr/>
          <a:lstStyle/>
          <a:p>
            <a:fld id="{9CD8D479-8942-46E8-A226-A4E01F7A105C}" type="slidenum">
              <a:rPr lang="en-US" smtClean="0"/>
              <a:t>2</a:t>
            </a:fld>
            <a:endParaRPr lang="en-US"/>
          </a:p>
        </p:txBody>
      </p:sp>
      <p:sp>
        <p:nvSpPr>
          <p:cNvPr id="5" name="Date Placeholder 4"/>
          <p:cNvSpPr>
            <a:spLocks noGrp="1"/>
          </p:cNvSpPr>
          <p:nvPr>
            <p:ph type="dt" sz="half" idx="10"/>
          </p:nvPr>
        </p:nvSpPr>
        <p:spPr/>
        <p:txBody>
          <a:bodyPr/>
          <a:lstStyle/>
          <a:p>
            <a:fld id="{6DD1B487-36FD-4CED-B07A-1A81FC6540B1}" type="datetime1">
              <a:rPr lang="en-US" smtClean="0"/>
              <a:pPr/>
              <a:t>11/29/2023</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Tree>
    <p:extLst>
      <p:ext uri="{BB962C8B-B14F-4D97-AF65-F5344CB8AC3E}">
        <p14:creationId xmlns:p14="http://schemas.microsoft.com/office/powerpoint/2010/main" val="162761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3E336-CA3A-4F81-851E-E375CD644D56}"/>
              </a:ext>
            </a:extLst>
          </p:cNvPr>
          <p:cNvSpPr>
            <a:spLocks noGrp="1"/>
          </p:cNvSpPr>
          <p:nvPr>
            <p:ph type="title"/>
          </p:nvPr>
        </p:nvSpPr>
        <p:spPr/>
        <p:txBody>
          <a:bodyPr/>
          <a:lstStyle/>
          <a:p>
            <a:r>
              <a:rPr lang="en-IE" dirty="0"/>
              <a:t>Solar PV</a:t>
            </a:r>
          </a:p>
        </p:txBody>
      </p:sp>
      <p:sp>
        <p:nvSpPr>
          <p:cNvPr id="3" name="Content Placeholder 2">
            <a:extLst>
              <a:ext uri="{FF2B5EF4-FFF2-40B4-BE49-F238E27FC236}">
                <a16:creationId xmlns:a16="http://schemas.microsoft.com/office/drawing/2014/main" id="{D8E5A9C3-D303-FC56-147D-1A8460AFC893}"/>
              </a:ext>
            </a:extLst>
          </p:cNvPr>
          <p:cNvSpPr>
            <a:spLocks noGrp="1"/>
          </p:cNvSpPr>
          <p:nvPr>
            <p:ph idx="1"/>
          </p:nvPr>
        </p:nvSpPr>
        <p:spPr/>
        <p:txBody>
          <a:bodyPr>
            <a:normAutofit/>
          </a:bodyPr>
          <a:lstStyle/>
          <a:p>
            <a:r>
              <a:rPr lang="en-IE" sz="3600" dirty="0"/>
              <a:t>Solar PV is short for </a:t>
            </a:r>
            <a:r>
              <a:rPr lang="en-IE" sz="3600" b="1" dirty="0"/>
              <a:t>SOLAR PHOTOVOLATICS</a:t>
            </a:r>
          </a:p>
          <a:p>
            <a:endParaRPr lang="en-IE" sz="3600" b="1" dirty="0"/>
          </a:p>
          <a:p>
            <a:r>
              <a:rPr lang="en-IE" sz="3600" b="1" dirty="0"/>
              <a:t>Phot0 – </a:t>
            </a:r>
            <a:r>
              <a:rPr lang="en-IE" sz="3600" dirty="0"/>
              <a:t>means ‘light’</a:t>
            </a:r>
          </a:p>
          <a:p>
            <a:r>
              <a:rPr lang="en-IE" sz="3600" b="1" dirty="0"/>
              <a:t>Voltaic- </a:t>
            </a:r>
            <a:r>
              <a:rPr lang="en-IE" sz="3600" dirty="0"/>
              <a:t>means electricity produced by chemical action </a:t>
            </a:r>
            <a:endParaRPr lang="en-IE" sz="3600" b="1" dirty="0"/>
          </a:p>
        </p:txBody>
      </p:sp>
      <p:sp>
        <p:nvSpPr>
          <p:cNvPr id="4" name="Slide Number Placeholder 3">
            <a:extLst>
              <a:ext uri="{FF2B5EF4-FFF2-40B4-BE49-F238E27FC236}">
                <a16:creationId xmlns:a16="http://schemas.microsoft.com/office/drawing/2014/main" id="{3C4877E6-52EE-416C-7B09-887354BC1095}"/>
              </a:ext>
            </a:extLst>
          </p:cNvPr>
          <p:cNvSpPr>
            <a:spLocks noGrp="1"/>
          </p:cNvSpPr>
          <p:nvPr>
            <p:ph type="sldNum" sz="quarter" idx="12"/>
          </p:nvPr>
        </p:nvSpPr>
        <p:spPr/>
        <p:txBody>
          <a:bodyPr/>
          <a:lstStyle/>
          <a:p>
            <a:fld id="{9CD8D479-8942-46E8-A226-A4E01F7A105C}" type="slidenum">
              <a:rPr lang="en-IE" smtClean="0"/>
              <a:t>3</a:t>
            </a:fld>
            <a:endParaRPr lang="en-IE"/>
          </a:p>
        </p:txBody>
      </p:sp>
      <p:sp>
        <p:nvSpPr>
          <p:cNvPr id="5" name="Date Placeholder 4">
            <a:extLst>
              <a:ext uri="{FF2B5EF4-FFF2-40B4-BE49-F238E27FC236}">
                <a16:creationId xmlns:a16="http://schemas.microsoft.com/office/drawing/2014/main" id="{1F831CA1-48C4-AFF2-082C-5484559473DE}"/>
              </a:ext>
            </a:extLst>
          </p:cNvPr>
          <p:cNvSpPr>
            <a:spLocks noGrp="1"/>
          </p:cNvSpPr>
          <p:nvPr>
            <p:ph type="dt" sz="half" idx="10"/>
          </p:nvPr>
        </p:nvSpPr>
        <p:spPr/>
        <p:txBody>
          <a:bodyPr/>
          <a:lstStyle/>
          <a:p>
            <a:fld id="{6DD1B487-36FD-4CED-B07A-1A81FC6540B1}" type="datetime1">
              <a:rPr lang="en-US" smtClean="0"/>
              <a:pPr/>
              <a:t>11/29/2023</a:t>
            </a:fld>
            <a:endParaRPr lang="en-US" dirty="0"/>
          </a:p>
        </p:txBody>
      </p:sp>
      <p:sp>
        <p:nvSpPr>
          <p:cNvPr id="6" name="Footer Placeholder 5">
            <a:extLst>
              <a:ext uri="{FF2B5EF4-FFF2-40B4-BE49-F238E27FC236}">
                <a16:creationId xmlns:a16="http://schemas.microsoft.com/office/drawing/2014/main" id="{89ABE48C-8162-B869-0817-99F7143E322D}"/>
              </a:ext>
            </a:extLst>
          </p:cNvPr>
          <p:cNvSpPr>
            <a:spLocks noGrp="1"/>
          </p:cNvSpPr>
          <p:nvPr>
            <p:ph type="ftr" sz="quarter" idx="11"/>
          </p:nvPr>
        </p:nvSpPr>
        <p:spPr/>
        <p:txBody>
          <a:bodyPr/>
          <a:lstStyle/>
          <a:p>
            <a:r>
              <a:rPr lang="en-US"/>
              <a:t>Add a footer</a:t>
            </a:r>
            <a:endParaRPr lang="en-US" dirty="0"/>
          </a:p>
        </p:txBody>
      </p:sp>
    </p:spTree>
    <p:extLst>
      <p:ext uri="{BB962C8B-B14F-4D97-AF65-F5344CB8AC3E}">
        <p14:creationId xmlns:p14="http://schemas.microsoft.com/office/powerpoint/2010/main" val="334465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Solar PV works</a:t>
            </a:r>
          </a:p>
        </p:txBody>
      </p:sp>
      <p:sp>
        <p:nvSpPr>
          <p:cNvPr id="4" name="Slide Number Placeholder 3"/>
          <p:cNvSpPr>
            <a:spLocks noGrp="1"/>
          </p:cNvSpPr>
          <p:nvPr>
            <p:ph type="sldNum" sz="quarter" idx="12"/>
          </p:nvPr>
        </p:nvSpPr>
        <p:spPr/>
        <p:txBody>
          <a:bodyPr/>
          <a:lstStyle/>
          <a:p>
            <a:fld id="{9CD8D479-8942-46E8-A226-A4E01F7A105C}" type="slidenum">
              <a:rPr lang="en-US" smtClean="0"/>
              <a:t>4</a:t>
            </a:fld>
            <a:endParaRPr lang="en-US"/>
          </a:p>
        </p:txBody>
      </p:sp>
      <p:sp>
        <p:nvSpPr>
          <p:cNvPr id="5" name="Date Placeholder 4"/>
          <p:cNvSpPr>
            <a:spLocks noGrp="1"/>
          </p:cNvSpPr>
          <p:nvPr>
            <p:ph type="dt" sz="half" idx="10"/>
          </p:nvPr>
        </p:nvSpPr>
        <p:spPr/>
        <p:txBody>
          <a:bodyPr/>
          <a:lstStyle/>
          <a:p>
            <a:fld id="{6DD1B487-36FD-4CED-B07A-1A81FC6540B1}" type="datetime1">
              <a:rPr lang="en-US" smtClean="0"/>
              <a:pPr/>
              <a:t>11/29/2023</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pic>
        <p:nvPicPr>
          <p:cNvPr id="9" name="Online Media 8" title="How do solar panels work? - Richard Komp">
            <a:hlinkClick r:id="" action="ppaction://media"/>
            <a:extLst>
              <a:ext uri="{FF2B5EF4-FFF2-40B4-BE49-F238E27FC236}">
                <a16:creationId xmlns:a16="http://schemas.microsoft.com/office/drawing/2014/main" id="{BC7326FC-C129-67DA-3F1F-5B15264D82DB}"/>
              </a:ext>
            </a:extLst>
          </p:cNvPr>
          <p:cNvPicPr>
            <a:picLocks noGrp="1" noRot="1" noChangeAspect="1"/>
          </p:cNvPicPr>
          <p:nvPr>
            <p:ph idx="1"/>
            <a:videoFile r:link="rId1"/>
          </p:nvPr>
        </p:nvPicPr>
        <p:blipFill>
          <a:blip r:embed="rId3"/>
          <a:stretch>
            <a:fillRect/>
          </a:stretch>
        </p:blipFill>
        <p:spPr>
          <a:xfrm>
            <a:off x="2006600" y="1565275"/>
            <a:ext cx="8178800" cy="4621213"/>
          </a:xfrm>
          <a:prstGeom prst="rect">
            <a:avLst/>
          </a:prstGeom>
        </p:spPr>
      </p:pic>
    </p:spTree>
    <p:extLst>
      <p:ext uri="{BB962C8B-B14F-4D97-AF65-F5344CB8AC3E}">
        <p14:creationId xmlns:p14="http://schemas.microsoft.com/office/powerpoint/2010/main" val="263269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Think-Pair-Share</a:t>
            </a:r>
          </a:p>
        </p:txBody>
      </p:sp>
      <p:sp>
        <p:nvSpPr>
          <p:cNvPr id="3" name="Content Placeholder 2"/>
          <p:cNvSpPr>
            <a:spLocks noGrp="1"/>
          </p:cNvSpPr>
          <p:nvPr>
            <p:ph sz="half" idx="1"/>
          </p:nvPr>
        </p:nvSpPr>
        <p:spPr/>
        <p:txBody>
          <a:bodyPr/>
          <a:lstStyle/>
          <a:p>
            <a:r>
              <a:rPr lang="en-US" dirty="0"/>
              <a:t>We’re going to answer the questions on the video together here: </a:t>
            </a:r>
            <a:r>
              <a:rPr lang="en-US" dirty="0">
                <a:hlinkClick r:id="rId2"/>
              </a:rPr>
              <a:t>https://ed.ted.com/lessons/how-do-solar-panels-work-richard-komp/think?question_number=1</a:t>
            </a:r>
            <a:endParaRPr lang="en-US" dirty="0"/>
          </a:p>
          <a:p>
            <a:r>
              <a:rPr lang="en-US" dirty="0"/>
              <a:t>First, try and think of the answer.</a:t>
            </a:r>
          </a:p>
          <a:p>
            <a:r>
              <a:rPr lang="en-US" dirty="0"/>
              <a:t>Then discuss it with your partner.</a:t>
            </a:r>
          </a:p>
          <a:p>
            <a:r>
              <a:rPr lang="en-US" dirty="0"/>
              <a:t>Then we’ll share our thoughts with the class and answer the question together. </a:t>
            </a:r>
          </a:p>
        </p:txBody>
      </p:sp>
      <p:sp>
        <p:nvSpPr>
          <p:cNvPr id="5" name="Slide Number Placeholder 4"/>
          <p:cNvSpPr>
            <a:spLocks noGrp="1"/>
          </p:cNvSpPr>
          <p:nvPr>
            <p:ph type="sldNum" sz="quarter" idx="12"/>
          </p:nvPr>
        </p:nvSpPr>
        <p:spPr/>
        <p:txBody>
          <a:bodyPr/>
          <a:lstStyle/>
          <a:p>
            <a:fld id="{9CD8D479-8942-46E8-A226-A4E01F7A105C}" type="slidenum">
              <a:rPr lang="en-US" smtClean="0"/>
              <a:t>5</a:t>
            </a:fld>
            <a:endParaRPr lang="en-US"/>
          </a:p>
        </p:txBody>
      </p:sp>
      <p:sp>
        <p:nvSpPr>
          <p:cNvPr id="6" name="Date Placeholder 5"/>
          <p:cNvSpPr>
            <a:spLocks noGrp="1"/>
          </p:cNvSpPr>
          <p:nvPr>
            <p:ph type="dt" sz="half" idx="10"/>
          </p:nvPr>
        </p:nvSpPr>
        <p:spPr/>
        <p:txBody>
          <a:bodyPr/>
          <a:lstStyle/>
          <a:p>
            <a:fld id="{93A66BA0-BF77-43AC-894A-20AD8220B887}" type="datetime1">
              <a:rPr lang="en-US" smtClean="0"/>
              <a:pPr/>
              <a:t>11/29/2023</a:t>
            </a:fld>
            <a:endParaRPr lang="en-US" dirty="0"/>
          </a:p>
        </p:txBody>
      </p:sp>
      <p:sp>
        <p:nvSpPr>
          <p:cNvPr id="7" name="Footer Placeholder 6"/>
          <p:cNvSpPr>
            <a:spLocks noGrp="1"/>
          </p:cNvSpPr>
          <p:nvPr>
            <p:ph type="ftr" sz="quarter" idx="11"/>
          </p:nvPr>
        </p:nvSpPr>
        <p:spPr/>
        <p:txBody>
          <a:bodyPr/>
          <a:lstStyle/>
          <a:p>
            <a:r>
              <a:rPr lang="en-US"/>
              <a:t>Add a footer</a:t>
            </a:r>
            <a:endParaRPr lang="en-US" dirty="0"/>
          </a:p>
        </p:txBody>
      </p:sp>
    </p:spTree>
    <p:extLst>
      <p:ext uri="{BB962C8B-B14F-4D97-AF65-F5344CB8AC3E}">
        <p14:creationId xmlns:p14="http://schemas.microsoft.com/office/powerpoint/2010/main" val="4015598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403" y="146176"/>
            <a:ext cx="2802402" cy="2820210"/>
          </a:xfrm>
        </p:spPr>
        <p:txBody>
          <a:bodyPr>
            <a:normAutofit/>
          </a:bodyPr>
          <a:lstStyle/>
          <a:p>
            <a:r>
              <a:rPr lang="en-US" dirty="0"/>
              <a:t>Parts of a solar PV system</a:t>
            </a:r>
          </a:p>
        </p:txBody>
      </p:sp>
      <p:sp>
        <p:nvSpPr>
          <p:cNvPr id="5" name="Slide Number Placeholder 4"/>
          <p:cNvSpPr>
            <a:spLocks noGrp="1"/>
          </p:cNvSpPr>
          <p:nvPr>
            <p:ph type="sldNum" sz="quarter" idx="12"/>
          </p:nvPr>
        </p:nvSpPr>
        <p:spPr/>
        <p:txBody>
          <a:bodyPr/>
          <a:lstStyle/>
          <a:p>
            <a:fld id="{9CD8D479-8942-46E8-A226-A4E01F7A105C}" type="slidenum">
              <a:rPr lang="en-US" smtClean="0"/>
              <a:t>6</a:t>
            </a:fld>
            <a:endParaRPr lang="en-US"/>
          </a:p>
        </p:txBody>
      </p:sp>
      <p:sp>
        <p:nvSpPr>
          <p:cNvPr id="6" name="Date Placeholder 5"/>
          <p:cNvSpPr>
            <a:spLocks noGrp="1"/>
          </p:cNvSpPr>
          <p:nvPr>
            <p:ph type="dt" sz="half" idx="10"/>
          </p:nvPr>
        </p:nvSpPr>
        <p:spPr/>
        <p:txBody>
          <a:bodyPr/>
          <a:lstStyle/>
          <a:p>
            <a:fld id="{93A66BA0-BF77-43AC-894A-20AD8220B887}" type="datetime1">
              <a:rPr lang="en-US" smtClean="0"/>
              <a:pPr/>
              <a:t>11/29/2023</a:t>
            </a:fld>
            <a:endParaRPr lang="en-US" dirty="0"/>
          </a:p>
        </p:txBody>
      </p:sp>
      <p:sp>
        <p:nvSpPr>
          <p:cNvPr id="7" name="Footer Placeholder 6"/>
          <p:cNvSpPr>
            <a:spLocks noGrp="1"/>
          </p:cNvSpPr>
          <p:nvPr>
            <p:ph type="ftr" sz="quarter" idx="11"/>
          </p:nvPr>
        </p:nvSpPr>
        <p:spPr/>
        <p:txBody>
          <a:bodyPr/>
          <a:lstStyle/>
          <a:p>
            <a:r>
              <a:rPr lang="en-US"/>
              <a:t>Add a footer</a:t>
            </a:r>
            <a:endParaRPr lang="en-US" dirty="0"/>
          </a:p>
        </p:txBody>
      </p:sp>
      <p:sp>
        <p:nvSpPr>
          <p:cNvPr id="9" name="Content Placeholder 8">
            <a:extLst>
              <a:ext uri="{FF2B5EF4-FFF2-40B4-BE49-F238E27FC236}">
                <a16:creationId xmlns:a16="http://schemas.microsoft.com/office/drawing/2014/main" id="{13391446-B357-8DB1-975D-0686C623ACAC}"/>
              </a:ext>
            </a:extLst>
          </p:cNvPr>
          <p:cNvSpPr>
            <a:spLocks noGrp="1"/>
          </p:cNvSpPr>
          <p:nvPr>
            <p:ph sz="half" idx="2"/>
          </p:nvPr>
        </p:nvSpPr>
        <p:spPr/>
        <p:txBody>
          <a:bodyPr/>
          <a:lstStyle/>
          <a:p>
            <a:endParaRPr lang="en-IE"/>
          </a:p>
        </p:txBody>
      </p:sp>
      <p:pic>
        <p:nvPicPr>
          <p:cNvPr id="1026" name="Picture 2" descr="Components of Solar PV Systems">
            <a:extLst>
              <a:ext uri="{FF2B5EF4-FFF2-40B4-BE49-F238E27FC236}">
                <a16:creationId xmlns:a16="http://schemas.microsoft.com/office/drawing/2014/main" id="{74D546D6-1005-5066-FB05-44990B270A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1482" y="0"/>
            <a:ext cx="8420518" cy="6277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71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roof should you put panels on?</a:t>
            </a:r>
          </a:p>
        </p:txBody>
      </p:sp>
      <p:sp>
        <p:nvSpPr>
          <p:cNvPr id="7" name="Slide Number Placeholder 6"/>
          <p:cNvSpPr>
            <a:spLocks noGrp="1"/>
          </p:cNvSpPr>
          <p:nvPr>
            <p:ph type="sldNum" sz="quarter" idx="12"/>
          </p:nvPr>
        </p:nvSpPr>
        <p:spPr/>
        <p:txBody>
          <a:bodyPr/>
          <a:lstStyle/>
          <a:p>
            <a:fld id="{9CD8D479-8942-46E8-A226-A4E01F7A105C}" type="slidenum">
              <a:rPr lang="en-US" smtClean="0"/>
              <a:t>7</a:t>
            </a:fld>
            <a:endParaRPr lang="en-US" dirty="0"/>
          </a:p>
        </p:txBody>
      </p:sp>
      <p:sp>
        <p:nvSpPr>
          <p:cNvPr id="8" name="Date Placeholder 7"/>
          <p:cNvSpPr>
            <a:spLocks noGrp="1"/>
          </p:cNvSpPr>
          <p:nvPr>
            <p:ph type="dt" sz="half" idx="10"/>
          </p:nvPr>
        </p:nvSpPr>
        <p:spPr/>
        <p:txBody>
          <a:bodyPr/>
          <a:lstStyle/>
          <a:p>
            <a:fld id="{94C81B4D-F060-418E-A958-B2BDC1A258F8}" type="datetime1">
              <a:rPr lang="en-US" smtClean="0"/>
              <a:pPr/>
              <a:t>11/29/2023</a:t>
            </a:fld>
            <a:endParaRPr lang="en-US" dirty="0"/>
          </a:p>
        </p:txBody>
      </p:sp>
      <p:sp>
        <p:nvSpPr>
          <p:cNvPr id="9" name="Footer Placeholder 8"/>
          <p:cNvSpPr>
            <a:spLocks noGrp="1"/>
          </p:cNvSpPr>
          <p:nvPr>
            <p:ph type="ftr" sz="quarter" idx="11"/>
          </p:nvPr>
        </p:nvSpPr>
        <p:spPr/>
        <p:txBody>
          <a:bodyPr/>
          <a:lstStyle/>
          <a:p>
            <a:r>
              <a:rPr lang="en-US"/>
              <a:t>Add a footer</a:t>
            </a:r>
            <a:endParaRPr lang="en-US" dirty="0"/>
          </a:p>
        </p:txBody>
      </p:sp>
      <p:sp>
        <p:nvSpPr>
          <p:cNvPr id="10" name="TextBox 9">
            <a:extLst>
              <a:ext uri="{FF2B5EF4-FFF2-40B4-BE49-F238E27FC236}">
                <a16:creationId xmlns:a16="http://schemas.microsoft.com/office/drawing/2014/main" id="{4E3FC905-717A-46F7-D2CE-FE271D90ED0B}"/>
              </a:ext>
            </a:extLst>
          </p:cNvPr>
          <p:cNvSpPr txBox="1"/>
          <p:nvPr/>
        </p:nvSpPr>
        <p:spPr>
          <a:xfrm>
            <a:off x="1454065" y="2021840"/>
            <a:ext cx="9144259" cy="2831544"/>
          </a:xfrm>
          <a:prstGeom prst="rect">
            <a:avLst/>
          </a:prstGeom>
          <a:noFill/>
        </p:spPr>
        <p:txBody>
          <a:bodyPr wrap="square" rtlCol="0">
            <a:spAutoFit/>
          </a:bodyPr>
          <a:lstStyle/>
          <a:p>
            <a:r>
              <a:rPr lang="en-IE" sz="3200" dirty="0"/>
              <a:t>You need to consider:</a:t>
            </a:r>
          </a:p>
          <a:p>
            <a:r>
              <a:rPr lang="en-IE" sz="3200" dirty="0"/>
              <a:t>- What roof space is available</a:t>
            </a:r>
          </a:p>
          <a:p>
            <a:r>
              <a:rPr lang="en-IE" sz="3200" dirty="0"/>
              <a:t>-What way the roof is facing</a:t>
            </a:r>
          </a:p>
          <a:p>
            <a:r>
              <a:rPr lang="en-IE" sz="3200" dirty="0"/>
              <a:t>-If there are any tall trees or objects on the roof that will ‘shade’ the panels (cast a shadow on them) </a:t>
            </a:r>
          </a:p>
          <a:p>
            <a:endParaRPr lang="en-IE" dirty="0"/>
          </a:p>
        </p:txBody>
      </p:sp>
    </p:spTree>
    <p:extLst>
      <p:ext uri="{BB962C8B-B14F-4D97-AF65-F5344CB8AC3E}">
        <p14:creationId xmlns:p14="http://schemas.microsoft.com/office/powerpoint/2010/main" val="278833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025" y="1099047"/>
            <a:ext cx="9371949" cy="1183566"/>
          </a:xfrm>
        </p:spPr>
        <p:txBody>
          <a:bodyPr>
            <a:normAutofit fontScale="90000"/>
          </a:bodyPr>
          <a:lstStyle/>
          <a:p>
            <a:r>
              <a:rPr lang="en-US" dirty="0"/>
              <a:t>Let’s look at a roof together.  This roof here has lots of space.</a:t>
            </a:r>
            <a:br>
              <a:rPr lang="en-US" dirty="0"/>
            </a:br>
            <a:br>
              <a:rPr lang="en-US" dirty="0"/>
            </a:br>
            <a:endParaRPr lang="en-US" dirty="0"/>
          </a:p>
        </p:txBody>
      </p:sp>
      <p:sp>
        <p:nvSpPr>
          <p:cNvPr id="3" name="Slide Number Placeholder 2"/>
          <p:cNvSpPr>
            <a:spLocks noGrp="1"/>
          </p:cNvSpPr>
          <p:nvPr>
            <p:ph type="sldNum" sz="quarter" idx="12"/>
          </p:nvPr>
        </p:nvSpPr>
        <p:spPr/>
        <p:txBody>
          <a:bodyPr/>
          <a:lstStyle/>
          <a:p>
            <a:fld id="{9CD8D479-8942-46E8-A226-A4E01F7A105C}" type="slidenum">
              <a:rPr lang="en-US" smtClean="0"/>
              <a:t>8</a:t>
            </a:fld>
            <a:endParaRPr lang="en-US"/>
          </a:p>
        </p:txBody>
      </p:sp>
      <p:sp>
        <p:nvSpPr>
          <p:cNvPr id="4" name="Date Placeholder 3"/>
          <p:cNvSpPr>
            <a:spLocks noGrp="1"/>
          </p:cNvSpPr>
          <p:nvPr>
            <p:ph type="dt" sz="half" idx="10"/>
          </p:nvPr>
        </p:nvSpPr>
        <p:spPr/>
        <p:txBody>
          <a:bodyPr/>
          <a:lstStyle/>
          <a:p>
            <a:fld id="{9386AC23-C97B-41FB-9B89-C7FE0FB631CA}" type="datetime1">
              <a:rPr lang="en-US" smtClean="0"/>
              <a:pPr/>
              <a:t>11/29/2023</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pic>
        <p:nvPicPr>
          <p:cNvPr id="9" name="Picture 8">
            <a:extLst>
              <a:ext uri="{FF2B5EF4-FFF2-40B4-BE49-F238E27FC236}">
                <a16:creationId xmlns:a16="http://schemas.microsoft.com/office/drawing/2014/main" id="{A8E186BE-8827-8148-1820-05590DE83594}"/>
              </a:ext>
            </a:extLst>
          </p:cNvPr>
          <p:cNvPicPr>
            <a:picLocks noChangeAspect="1"/>
          </p:cNvPicPr>
          <p:nvPr/>
        </p:nvPicPr>
        <p:blipFill>
          <a:blip r:embed="rId2"/>
          <a:stretch>
            <a:fillRect/>
          </a:stretch>
        </p:blipFill>
        <p:spPr>
          <a:xfrm>
            <a:off x="2092119" y="1285765"/>
            <a:ext cx="8007762" cy="4286470"/>
          </a:xfrm>
          <a:prstGeom prst="rect">
            <a:avLst/>
          </a:prstGeom>
        </p:spPr>
      </p:pic>
    </p:spTree>
    <p:extLst>
      <p:ext uri="{BB962C8B-B14F-4D97-AF65-F5344CB8AC3E}">
        <p14:creationId xmlns:p14="http://schemas.microsoft.com/office/powerpoint/2010/main" val="133229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CD8D479-8942-46E8-A226-A4E01F7A105C}" type="slidenum">
              <a:rPr lang="en-US" smtClean="0"/>
              <a:t>9</a:t>
            </a:fld>
            <a:endParaRPr lang="en-US"/>
          </a:p>
        </p:txBody>
      </p:sp>
      <p:sp>
        <p:nvSpPr>
          <p:cNvPr id="4" name="Date Placeholder 3"/>
          <p:cNvSpPr>
            <a:spLocks noGrp="1"/>
          </p:cNvSpPr>
          <p:nvPr>
            <p:ph type="dt" sz="half" idx="10"/>
          </p:nvPr>
        </p:nvSpPr>
        <p:spPr/>
        <p:txBody>
          <a:bodyPr/>
          <a:lstStyle/>
          <a:p>
            <a:fld id="{9386AC23-C97B-41FB-9B89-C7FE0FB631CA}" type="datetime1">
              <a:rPr lang="en-US" smtClean="0"/>
              <a:pPr/>
              <a:t>11/29/2023</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7" name="Title 6">
            <a:extLst>
              <a:ext uri="{FF2B5EF4-FFF2-40B4-BE49-F238E27FC236}">
                <a16:creationId xmlns:a16="http://schemas.microsoft.com/office/drawing/2014/main" id="{9167B157-6E39-10A0-F947-F2B784630990}"/>
              </a:ext>
            </a:extLst>
          </p:cNvPr>
          <p:cNvSpPr>
            <a:spLocks noGrp="1"/>
          </p:cNvSpPr>
          <p:nvPr>
            <p:ph type="title"/>
          </p:nvPr>
        </p:nvSpPr>
        <p:spPr/>
        <p:txBody>
          <a:bodyPr>
            <a:normAutofit fontScale="90000"/>
          </a:bodyPr>
          <a:lstStyle/>
          <a:p>
            <a:r>
              <a:rPr lang="en-IE" dirty="0"/>
              <a:t>Is it facing the right way? The sun rises in the east and sets in the west. You can see an example of the sun’s path below. </a:t>
            </a:r>
            <a:r>
              <a:rPr lang="en-IE" b="1" dirty="0"/>
              <a:t>What direction should the panels face?</a:t>
            </a:r>
            <a:endParaRPr lang="en-IE" dirty="0"/>
          </a:p>
        </p:txBody>
      </p:sp>
      <p:pic>
        <p:nvPicPr>
          <p:cNvPr id="10" name="Picture 9">
            <a:extLst>
              <a:ext uri="{FF2B5EF4-FFF2-40B4-BE49-F238E27FC236}">
                <a16:creationId xmlns:a16="http://schemas.microsoft.com/office/drawing/2014/main" id="{8DB9AC3E-3317-64DF-AE08-E4CE10EA742B}"/>
              </a:ext>
            </a:extLst>
          </p:cNvPr>
          <p:cNvPicPr>
            <a:picLocks noChangeAspect="1"/>
          </p:cNvPicPr>
          <p:nvPr/>
        </p:nvPicPr>
        <p:blipFill>
          <a:blip r:embed="rId2"/>
          <a:stretch>
            <a:fillRect/>
          </a:stretch>
        </p:blipFill>
        <p:spPr>
          <a:xfrm>
            <a:off x="2299307" y="1583554"/>
            <a:ext cx="7086488" cy="4922350"/>
          </a:xfrm>
          <a:prstGeom prst="rect">
            <a:avLst/>
          </a:prstGeom>
        </p:spPr>
      </p:pic>
    </p:spTree>
    <p:extLst>
      <p:ext uri="{BB962C8B-B14F-4D97-AF65-F5344CB8AC3E}">
        <p14:creationId xmlns:p14="http://schemas.microsoft.com/office/powerpoint/2010/main" val="4156700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ure ecology education photo presentation.potx" id="{C2041BFC-79DD-469A-9C9C-CE3A45FF64F3}" vid="{F6D325B2-35D9-40C5-B4CD-C0A8483D5659}"/>
    </a:ext>
  </a:extLst>
</a:theme>
</file>

<file path=ppt/theme/theme2.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Nature ecology education photo presentation</Template>
  <TotalTime>67</TotalTime>
  <Words>389</Words>
  <Application>Microsoft Office PowerPoint</Application>
  <PresentationFormat>Widescreen</PresentationFormat>
  <Paragraphs>66</Paragraphs>
  <Slides>13</Slides>
  <Notes>1</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Corbel</vt:lpstr>
      <vt:lpstr>Ecology 16x9</vt:lpstr>
      <vt:lpstr>How Solar PV works</vt:lpstr>
      <vt:lpstr>Today we will learn</vt:lpstr>
      <vt:lpstr>Solar PV</vt:lpstr>
      <vt:lpstr>How Solar PV works</vt:lpstr>
      <vt:lpstr>Think-Pair-Share</vt:lpstr>
      <vt:lpstr>Parts of a solar PV system</vt:lpstr>
      <vt:lpstr>What roof should you put panels on?</vt:lpstr>
      <vt:lpstr>Let’s look at a roof together.  This roof here has lots of space.  </vt:lpstr>
      <vt:lpstr>Is it facing the right way? The sun rises in the east and sets in the west. You can see an example of the sun’s path below. What direction should the panels face?</vt:lpstr>
      <vt:lpstr>That’s right, the panels should be between east and west, the closer to south the better because that’s the path of the sun</vt:lpstr>
      <vt:lpstr>This roof is facing south-south-east, so it’s a good option</vt:lpstr>
      <vt:lpstr>Is there any shading? No, there are no chimneys on the roof or trees in front of it. This roof will work.</vt:lpstr>
      <vt:lpstr>Challenge!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Solar PV</dc:title>
  <dc:creator>Darragh Smith</dc:creator>
  <cp:lastModifiedBy>Darragh Smith</cp:lastModifiedBy>
  <cp:revision>2</cp:revision>
  <dcterms:created xsi:type="dcterms:W3CDTF">2023-11-28T09:51:31Z</dcterms:created>
  <dcterms:modified xsi:type="dcterms:W3CDTF">2023-11-29T10:08:44Z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